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3"/>
  </p:notesMasterIdLst>
  <p:sldIdLst>
    <p:sldId id="261" r:id="rId2"/>
    <p:sldId id="263" r:id="rId3"/>
    <p:sldId id="264" r:id="rId4"/>
    <p:sldId id="265" r:id="rId5"/>
    <p:sldId id="268" r:id="rId6"/>
    <p:sldId id="267" r:id="rId7"/>
    <p:sldId id="266" r:id="rId8"/>
    <p:sldId id="269" r:id="rId9"/>
    <p:sldId id="273" r:id="rId10"/>
    <p:sldId id="280" r:id="rId11"/>
    <p:sldId id="284" r:id="rId12"/>
    <p:sldId id="285" r:id="rId13"/>
    <p:sldId id="281" r:id="rId14"/>
    <p:sldId id="282" r:id="rId15"/>
    <p:sldId id="283" r:id="rId16"/>
    <p:sldId id="286" r:id="rId17"/>
    <p:sldId id="287" r:id="rId18"/>
    <p:sldId id="301" r:id="rId19"/>
    <p:sldId id="302" r:id="rId20"/>
    <p:sldId id="299" r:id="rId21"/>
    <p:sldId id="300" r:id="rId22"/>
    <p:sldId id="303" r:id="rId23"/>
    <p:sldId id="304" r:id="rId24"/>
    <p:sldId id="290" r:id="rId25"/>
    <p:sldId id="291" r:id="rId26"/>
    <p:sldId id="292" r:id="rId27"/>
    <p:sldId id="293" r:id="rId28"/>
    <p:sldId id="305" r:id="rId29"/>
    <p:sldId id="294" r:id="rId30"/>
    <p:sldId id="295" r:id="rId31"/>
    <p:sldId id="296" r:id="rId32"/>
    <p:sldId id="297" r:id="rId33"/>
    <p:sldId id="298" r:id="rId34"/>
    <p:sldId id="274" r:id="rId35"/>
    <p:sldId id="275" r:id="rId36"/>
    <p:sldId id="276" r:id="rId37"/>
    <p:sldId id="277" r:id="rId38"/>
    <p:sldId id="271" r:id="rId39"/>
    <p:sldId id="279" r:id="rId40"/>
    <p:sldId id="272" r:id="rId41"/>
    <p:sldId id="27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7D511"/>
    <a:srgbClr val="E2E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15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A271-8726-4D3C-9CD5-C9C5BCA33D6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684BA-6839-4555-BA9F-B8E778B6F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8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684BA-6839-4555-BA9F-B8E778B6F4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3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0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9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0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3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4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1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5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4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2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avatpoint.com/mobile-communication-tutoria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avatpoint.com/wifi-full-for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5"/>
          <p:cNvSpPr>
            <a:spLocks noGrp="1"/>
          </p:cNvSpPr>
          <p:nvPr>
            <p:ph type="subTitle" idx="1"/>
          </p:nvPr>
        </p:nvSpPr>
        <p:spPr>
          <a:xfrm>
            <a:off x="2632869" y="6528741"/>
            <a:ext cx="6511131" cy="3292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DD7D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r>
              <a:rPr lang="en-IN" b="1" dirty="0">
                <a:solidFill>
                  <a:srgbClr val="0070C0"/>
                </a:solidFill>
                <a:latin typeface="The Great Escape" pitchFamily="2" charset="0"/>
              </a:rPr>
              <a:t>Introduction </a:t>
            </a:r>
            <a:r>
              <a:rPr lang="en-IN" b="1" dirty="0" smtClean="0">
                <a:solidFill>
                  <a:srgbClr val="0070C0"/>
                </a:solidFill>
                <a:latin typeface="The Great Escape" pitchFamily="2" charset="0"/>
              </a:rPr>
              <a:t>to</a:t>
            </a:r>
            <a:br>
              <a:rPr lang="en-IN" b="1" dirty="0" smtClean="0">
                <a:solidFill>
                  <a:srgbClr val="0070C0"/>
                </a:solidFill>
                <a:latin typeface="The Great Escape" pitchFamily="2" charset="0"/>
              </a:rPr>
            </a:br>
            <a:r>
              <a:rPr lang="en-IN" b="1" dirty="0" smtClean="0">
                <a:solidFill>
                  <a:srgbClr val="0070C0"/>
                </a:solidFill>
                <a:latin typeface="The Great Escape" pitchFamily="2" charset="0"/>
              </a:rPr>
              <a:t>Mobile </a:t>
            </a:r>
            <a:r>
              <a:rPr lang="en-IN" b="1" dirty="0">
                <a:solidFill>
                  <a:srgbClr val="0070C0"/>
                </a:solidFill>
                <a:latin typeface="The Great Escape" pitchFamily="2" charset="0"/>
              </a:rPr>
              <a:t>Computing</a:t>
            </a:r>
            <a:endParaRPr lang="en-GB" b="1" dirty="0">
              <a:solidFill>
                <a:srgbClr val="0070C0"/>
              </a:solidFill>
              <a:latin typeface="The Great Escape" pitchFamily="2" charset="0"/>
            </a:endParaRPr>
          </a:p>
        </p:txBody>
      </p:sp>
      <p:pic>
        <p:nvPicPr>
          <p:cNvPr id="2050" name="Picture 2" descr="C:\Users\RiC\Desktop\Intro Props\meego-roc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5" b="21631"/>
          <a:stretch/>
        </p:blipFill>
        <p:spPr bwMode="auto">
          <a:xfrm>
            <a:off x="5181600" y="83286"/>
            <a:ext cx="3962400" cy="25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C\Desktop\Intro Props\meego-roc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1" r="77500"/>
          <a:stretch/>
        </p:blipFill>
        <p:spPr bwMode="auto">
          <a:xfrm>
            <a:off x="381000" y="5105400"/>
            <a:ext cx="12573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94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Computing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Computing refers a technology that allows transmission of data, voice and video via a computer or any other wireless enabled device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free from having a connection with a fixed physical link.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facilitates the users to move from one physical location to another during communication.</a:t>
            </a:r>
          </a:p>
          <a:p>
            <a:pPr algn="just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Computing is a technology that provides an environment that enables users to transmit data from one device to another device without the use of any physical link or cables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other words, you can say that mobile computing allows transmission of data, voice and video via a computer or any other wireless-enabled device without being connected to a fixed physical link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technology, data transmission is done wirelessly with the help of wireless devices such as mobiles, laptops etc.</a:t>
            </a:r>
          </a:p>
          <a:p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17099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only because of Mobile Computing technology that you can access and transmit data from any remote locations without being present there physically.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computing technology provides a vast coverage diameter for communication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one of the fastest and most reliable sectors of the computing technology field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Mobile Computing can be divided into three parts: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Communication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Hardware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Software</a:t>
            </a:r>
          </a:p>
          <a:p>
            <a:pPr algn="just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Mobile Communication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Mobile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Communication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specifies a framework that is responsible for the working of mobile computing technology.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case, mobile communication refers to an infrastructure that ensures seamless and reliable communication among wireless devices.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 ensures the consistency and reliability of communication between wireless devices.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communication framework consists of communication devices such as protocols, services, bandwidth, and portals necessary to facilitate and support the stated services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devices are responsible for delivering a smooth communication process</a:t>
            </a:r>
          </a:p>
          <a:p>
            <a:pPr algn="just"/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0" y="2686844"/>
            <a:ext cx="66675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Desktop Computer.</a:t>
            </a:r>
          </a:p>
          <a:p>
            <a:pPr algn="just">
              <a:lnSpc>
                <a:spcPct val="8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Towers,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WiFi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router</a:t>
            </a:r>
          </a:p>
          <a:p>
            <a:pPr algn="just">
              <a:lnSpc>
                <a:spcPct val="80000"/>
              </a:lnSpc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Laptops.</a:t>
            </a:r>
          </a:p>
          <a:p>
            <a:pPr algn="just">
              <a:lnSpc>
                <a:spcPct val="8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Dongle.</a:t>
            </a:r>
          </a:p>
          <a:p>
            <a:pPr algn="just">
              <a:lnSpc>
                <a:spcPct val="80000"/>
              </a:lnSpc>
            </a:pPr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Hardware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consists of mobile devices or device components that can be used to receive or access the service of mobility.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mobile hardware can be smartphones, laptops, portable PCs, tablet PCs, Personal Digital Assistants, etc.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devices are inbuilt with a receptor medium that can send and receive signals.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devices are capable of operating in full-duplex.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they can send and receive signals at the same time. They don't have to wait until one device has finished communicating for the other device to initiate communications.</a:t>
            </a:r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is a program that runs on mobile hardware.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designed to deal capably with the characteristics and requirements of mobile applications.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operating system for the appliance of mobile devices. In other words, you can say it the heart of the mobile systems. 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essential component that operates the mobile device.</a:t>
            </a:r>
          </a:p>
          <a:p>
            <a:pPr algn="just"/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07" r="18747" b="25921"/>
          <a:stretch/>
        </p:blipFill>
        <p:spPr>
          <a:xfrm>
            <a:off x="1219200" y="1752600"/>
            <a:ext cx="6934200" cy="44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13" t="16836" r="15907" b="15819"/>
          <a:stretch/>
        </p:blipFill>
        <p:spPr>
          <a:xfrm>
            <a:off x="1676400" y="2362201"/>
            <a:ext cx="563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What is Computing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Computing is any goal-oriented activity requiring, benefiting from, or creating algorithmic processes—e.g. through computers.</a:t>
            </a:r>
          </a:p>
          <a:p>
            <a:pPr algn="just"/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Computing includes </a:t>
            </a:r>
          </a:p>
          <a:p>
            <a:pPr marL="742950" lvl="2" indent="-342900"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designing, developing and building hardware and software systems;</a:t>
            </a:r>
          </a:p>
          <a:p>
            <a:pPr marL="742950" lvl="2" indent="-342900"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processing, structuring, and managing various kinds of information; </a:t>
            </a:r>
          </a:p>
          <a:p>
            <a:pPr marL="742950" lvl="2" indent="-342900"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scientific research on and with computers;</a:t>
            </a:r>
          </a:p>
          <a:p>
            <a:pPr marL="742950" lvl="2" indent="-342900" algn="just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making computer systems behave intelligently;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and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and using communications and entertainment media.</a:t>
            </a:r>
          </a:p>
          <a:p>
            <a:pPr algn="just"/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happy cartoon comp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64" y="5554662"/>
            <a:ext cx="10001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13" t="5051" r="14013" b="7401"/>
          <a:stretch/>
        </p:blipFill>
        <p:spPr>
          <a:xfrm>
            <a:off x="1028700" y="1676400"/>
            <a:ext cx="7086600" cy="48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59" t="16836" r="13067" b="10768"/>
          <a:stretch/>
        </p:blipFill>
        <p:spPr>
          <a:xfrm>
            <a:off x="1066800" y="1676400"/>
            <a:ext cx="7239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13" t="13470" r="13066" b="19186"/>
          <a:stretch/>
        </p:blipFill>
        <p:spPr>
          <a:xfrm>
            <a:off x="547708" y="1523516"/>
            <a:ext cx="8215292" cy="51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06" t="15152" r="12873" b="25921"/>
          <a:stretch/>
        </p:blipFill>
        <p:spPr>
          <a:xfrm>
            <a:off x="876300" y="1752600"/>
            <a:ext cx="7391400" cy="33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3" t="12963" r="15833" b="10000"/>
          <a:stretch/>
        </p:blipFill>
        <p:spPr>
          <a:xfrm>
            <a:off x="457200" y="1632098"/>
            <a:ext cx="8229600" cy="46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89" t="21887" r="22536" b="32655"/>
          <a:stretch/>
        </p:blipFill>
        <p:spPr>
          <a:xfrm>
            <a:off x="0" y="838200"/>
            <a:ext cx="9067800" cy="60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95" t="18520" r="23483" b="30971"/>
          <a:stretch/>
        </p:blipFill>
        <p:spPr>
          <a:xfrm>
            <a:off x="457200" y="1417638"/>
            <a:ext cx="8229600" cy="50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588" t="18520" r="19695" b="34339"/>
          <a:stretch/>
        </p:blipFill>
        <p:spPr>
          <a:xfrm>
            <a:off x="490395" y="1417638"/>
            <a:ext cx="8334487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How 5G works and what it deliv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028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42" t="18520" r="22536" b="30971"/>
          <a:stretch/>
        </p:blipFill>
        <p:spPr>
          <a:xfrm>
            <a:off x="457200" y="16002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0070C0"/>
                </a:solidFill>
              </a:rPr>
              <a:t>Computing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2">
                    <a:lumMod val="75000"/>
                  </a:schemeClr>
                </a:solidFill>
              </a:rPr>
              <a:t>Using computers to accomplish tasks that are usually time consuming or not possible by humans </a:t>
            </a:r>
          </a:p>
        </p:txBody>
      </p:sp>
      <p:pic>
        <p:nvPicPr>
          <p:cNvPr id="3074" name="Picture 2" descr="C:\Users\RiC\Downloads\94c8fd8f87406e709e4d7474de1c07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istockimg.com/file_thumbview_approve/12040453/6/stock-illustration-12040453-little-happy-girl-chatting-online-in-internet-with-computer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297480"/>
            <a:ext cx="2556332" cy="31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iC\Desktop\Intro Props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3505200" cy="197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47" t="18520" r="20642" b="36022"/>
          <a:stretch/>
        </p:blipFill>
        <p:spPr>
          <a:xfrm>
            <a:off x="457200" y="2133600"/>
            <a:ext cx="830862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95" t="16836" r="20642" b="27604"/>
          <a:stretch/>
        </p:blipFill>
        <p:spPr>
          <a:xfrm>
            <a:off x="457199" y="1600200"/>
            <a:ext cx="829194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35" t="18520" r="23483" b="41073"/>
          <a:stretch/>
        </p:blipFill>
        <p:spPr>
          <a:xfrm>
            <a:off x="457200" y="2286000"/>
            <a:ext cx="81438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83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/>
                </a:solidFill>
              </a:rPr>
              <a:t>Generation of Mobile Networks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IN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Generation or 1G</a:t>
            </a:r>
          </a:p>
          <a:p>
            <a:pPr lvl="1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tarted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early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1980s, </a:t>
            </a:r>
            <a:r>
              <a:rPr lang="en-GB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Analog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Cellular Phones</a:t>
            </a:r>
          </a:p>
          <a:p>
            <a:pPr lvl="1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esigned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purely for voice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calls</a:t>
            </a: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data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services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/>
          <a:stretch/>
        </p:blipFill>
        <p:spPr bwMode="auto">
          <a:xfrm>
            <a:off x="6763406" y="2667000"/>
            <a:ext cx="1821793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37050"/>
            <a:ext cx="14605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90" y="4552950"/>
            <a:ext cx="17653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1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6"/>
                </a:solidFill>
              </a:rPr>
              <a:t>Generation of Mobile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IN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I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Generation or 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2G</a:t>
            </a:r>
            <a:endParaRPr lang="en-IN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digital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cellular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systems, early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1990s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offering improved sound quality, better security and higher total capacity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GSM supports circuit-switched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</a:t>
            </a:r>
          </a:p>
          <a:p>
            <a:pPr marL="457200" lvl="1" indent="0">
              <a:buNone/>
            </a:pP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9473" r="8083" b="19675"/>
          <a:stretch/>
        </p:blipFill>
        <p:spPr bwMode="auto">
          <a:xfrm>
            <a:off x="3767959" y="5155324"/>
            <a:ext cx="1623848" cy="3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50474"/>
            <a:ext cx="18669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"/>
          <a:stretch/>
        </p:blipFill>
        <p:spPr bwMode="auto">
          <a:xfrm>
            <a:off x="7239000" y="3164861"/>
            <a:ext cx="1752600" cy="369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2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6"/>
                </a:solidFill>
              </a:rPr>
              <a:t>Generation of Mobile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IN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rd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I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Generation or 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3G</a:t>
            </a:r>
            <a:endParaRPr lang="en-IN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Video Telephony / Internet Surfing</a:t>
            </a:r>
          </a:p>
          <a:p>
            <a:pPr lvl="1"/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Data and Voice work together</a:t>
            </a:r>
          </a:p>
          <a:p>
            <a:pPr lvl="1"/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HSPA – High Speed Packet Access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/>
        </p:blipFill>
        <p:spPr bwMode="auto">
          <a:xfrm>
            <a:off x="7145249" y="2743200"/>
            <a:ext cx="1573082" cy="40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787024"/>
            <a:ext cx="1727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79900"/>
            <a:ext cx="18034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6"/>
                </a:solidFill>
              </a:rPr>
              <a:t>Generation of Mobile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en-IN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I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Generation or </a:t>
            </a:r>
            <a:r>
              <a:rPr lang="en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4G</a:t>
            </a:r>
            <a:endParaRPr lang="en-IN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Interoperability/ Enhanced 3</a:t>
            </a: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High-speed IP based</a:t>
            </a:r>
          </a:p>
          <a:p>
            <a:pPr lvl="1"/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Packet Switching</a:t>
            </a:r>
          </a:p>
          <a:p>
            <a:endParaRPr lang="en-GB" dirty="0"/>
          </a:p>
        </p:txBody>
      </p:sp>
      <p:pic>
        <p:nvPicPr>
          <p:cNvPr id="3075" name="Picture 3" descr="C:\Users\RiC\Desktop\Intro Props\4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4038600" cy="19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iC\Desktop\Intro Props\tow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1854200"/>
            <a:ext cx="17399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6"/>
          <a:stretch/>
        </p:blipFill>
        <p:spPr bwMode="auto">
          <a:xfrm>
            <a:off x="5157675" y="3733799"/>
            <a:ext cx="1350027" cy="26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95750"/>
            <a:ext cx="16129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Wireless Networks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Image result for wireless networks 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2"/>
          <a:stretch/>
        </p:blipFill>
        <p:spPr bwMode="auto">
          <a:xfrm>
            <a:off x="65689" y="1143000"/>
            <a:ext cx="4495800" cy="26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ifinotes.com/images/how-wireless-network-work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" b="8669"/>
          <a:stretch/>
        </p:blipFill>
        <p:spPr bwMode="auto">
          <a:xfrm>
            <a:off x="3429000" y="2895600"/>
            <a:ext cx="5197365" cy="32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/>
                </a:solidFill>
              </a:rPr>
              <a:t>Cellular</a:t>
            </a:r>
            <a:r>
              <a:rPr dirty="0" smtClean="0">
                <a:solidFill>
                  <a:schemeClr val="accent6"/>
                </a:solidFill>
              </a:rPr>
              <a:t> Networks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It’s a network based on radio signals which is distributed over land areas called cells.</a:t>
            </a:r>
          </a:p>
          <a:p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Each cell is served with a base station, with different frequencies to avoid interference</a:t>
            </a:r>
          </a:p>
          <a:p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process of transferring an ongoing call or data session is called a Handoff or Handover</a:t>
            </a:r>
          </a:p>
          <a:p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Mobile Networks: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GSM – Global Standard for Mobile communications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CDMA – Code Division Multiple Access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UMTS – Universal Mobile Telecommunications System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WiMAX – Worldwide interoperability for Microwave Access </a:t>
            </a:r>
          </a:p>
          <a:p>
            <a:pPr lvl="1"/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LTE – Long Term Evolution</a:t>
            </a:r>
            <a:endParaRPr lang="en-IN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Computing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Uses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Business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Education</a:t>
            </a:r>
          </a:p>
          <a:p>
            <a:pPr lvl="1"/>
            <a:r>
              <a:rPr lang="en-IN" dirty="0" smtClean="0">
                <a:solidFill>
                  <a:schemeClr val="accent5">
                    <a:lumMod val="75000"/>
                  </a:schemeClr>
                </a:solidFill>
              </a:rPr>
              <a:t>Entertainment</a:t>
            </a:r>
          </a:p>
          <a:p>
            <a:pPr lvl="1"/>
            <a:r>
              <a:rPr lang="en-IN" dirty="0" smtClean="0">
                <a:solidFill>
                  <a:schemeClr val="accent5">
                    <a:lumMod val="75000"/>
                  </a:schemeClr>
                </a:solidFill>
              </a:rPr>
              <a:t>Home</a:t>
            </a:r>
          </a:p>
          <a:p>
            <a:pPr lvl="1"/>
            <a:r>
              <a:rPr lang="en-IN" dirty="0" smtClean="0">
                <a:solidFill>
                  <a:schemeClr val="accent5">
                    <a:lumMod val="75000"/>
                  </a:schemeClr>
                </a:solidFill>
              </a:rPr>
              <a:t>Medical</a:t>
            </a:r>
            <a:endParaRPr lang="en-GB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rgbClr val="C00000"/>
                </a:solidFill>
              </a:rPr>
              <a:t>The most commonly used feature in all of this is </a:t>
            </a:r>
            <a:r>
              <a:rPr lang="en-IN" b="1" dirty="0" smtClean="0">
                <a:solidFill>
                  <a:srgbClr val="C00000"/>
                </a:solidFill>
              </a:rPr>
              <a:t>Communication</a:t>
            </a:r>
            <a:r>
              <a:rPr lang="en-IN" dirty="0" smtClean="0">
                <a:solidFill>
                  <a:srgbClr val="C00000"/>
                </a:solidFill>
              </a:rPr>
              <a:t> </a:t>
            </a:r>
            <a:r>
              <a:rPr lang="en-IN" dirty="0" err="1" smtClean="0">
                <a:solidFill>
                  <a:srgbClr val="C00000"/>
                </a:solidFill>
              </a:rPr>
              <a:t>ie</a:t>
            </a:r>
            <a:r>
              <a:rPr lang="en-IN" dirty="0" smtClean="0">
                <a:solidFill>
                  <a:srgbClr val="C00000"/>
                </a:solidFill>
              </a:rPr>
              <a:t>. </a:t>
            </a:r>
            <a:r>
              <a:rPr lang="en-IN" b="1" dirty="0" smtClean="0">
                <a:solidFill>
                  <a:srgbClr val="C00000"/>
                </a:solidFill>
              </a:rPr>
              <a:t>Networks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Wireless Networks</a:t>
            </a:r>
            <a:endParaRPr lang="en-GB" dirty="0"/>
          </a:p>
        </p:txBody>
      </p:sp>
      <p:pic>
        <p:nvPicPr>
          <p:cNvPr id="4098" name="Picture 2" descr="http://www2.warwick.ac.uk/fac/sci/eng/staff/wg/teaching/es96t/cell_networ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29161"/>
            <a:ext cx="6553200" cy="43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1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Mobile Computing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Mobile computing is not related to mobile phones alone</a:t>
            </a:r>
            <a:endParaRPr lang="en-GB" dirty="0"/>
          </a:p>
        </p:txBody>
      </p:sp>
      <p:pic>
        <p:nvPicPr>
          <p:cNvPr id="5124" name="Picture 4" descr="https://encrypted-tbn0.gstatic.com/images?q=tbn:ANd9GcQ3wbRquLNW1n9NeJIhhInLS0rlBXsvehlG7On_rXDNNWBCTA7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21" y="2209800"/>
            <a:ext cx="4749085" cy="426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33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Networks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The term networks/web is derived from the spiders web</a:t>
            </a: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The web is nothing but a series of interconnected computers</a:t>
            </a: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These interconnected computers are</a:t>
            </a:r>
          </a:p>
          <a:p>
            <a:pPr marL="0" indent="0">
              <a:buNone/>
            </a:pP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Also called as networks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05400" y="3505200"/>
            <a:ext cx="4133291" cy="3007011"/>
            <a:chOff x="2743200" y="1793589"/>
            <a:chExt cx="5730589" cy="4169061"/>
          </a:xfrm>
        </p:grpSpPr>
        <p:pic>
          <p:nvPicPr>
            <p:cNvPr id="4" name="Picture 2" descr="http://www.clker.com/cliparts/e/4/2/b/12387041882086566248tom_spiders_web.svg.m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124200"/>
              <a:ext cx="2857500" cy="283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RiC\Desktop\Intro Props\spide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19369">
              <a:off x="5298789" y="1793589"/>
              <a:ext cx="3175000" cy="317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7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In 1961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Defense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Advanced Research Projects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Agency developed </a:t>
            </a:r>
            <a:r>
              <a:rPr lang="en-GB" b="1" dirty="0" smtClean="0">
                <a:solidFill>
                  <a:srgbClr val="C00000"/>
                </a:solidFill>
              </a:rPr>
              <a:t>ARPANET</a:t>
            </a: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This </a:t>
            </a:r>
            <a:r>
              <a:rPr lang="en-IN" b="1" dirty="0" smtClean="0">
                <a:solidFill>
                  <a:srgbClr val="C00000"/>
                </a:solidFill>
              </a:rPr>
              <a:t>ARPANET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 was only used for research purposes and other confidential purposes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encrypted-tbn1.gstatic.com/images?q=tbn:ANd9GcRVWM4ARclIlbDkxg_uFvpZCpyY_yn4CqkW4I18NkN3E3XMyTad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5859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219200" y="1295400"/>
            <a:ext cx="7162800" cy="3429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Networks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http://previews.123rf.com/images/tigatelu/tigatelu1304/tigatelu130400135/19287810-Cute-monkey-cartoon-playing-computer-Stock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2100880" cy="19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iC\Desktop\Intro Props\rosecom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33485"/>
            <a:ext cx="2438400" cy="20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iC\Desktop\Intro Props\sho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1964630"/>
            <a:ext cx="2469875" cy="223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1054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3399"/>
                </a:solidFill>
              </a:rPr>
              <a:t>Hmmm what happens if I send an email ????</a:t>
            </a:r>
            <a:endParaRPr lang="en-GB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Networks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data:image/jpeg;base64,/9j/4AAQSkZJRgABAQAAAQABAAD/2wCEAAkGBxQSEBUUDxQQFA8UFBQVFBQPDw8OFRAQFRQWFhQUFRQYHSkgGBwlGxUUITEhJS0rLi4vFx80ODMsNygtLisBCgoKDg0OGhAQGiwkHyQsLCwsLCwsLCwtLCwsLCwsLCwsLCwtLSwsLCwtLCwsLC0sLCwsLCwsLCwsLCwsLCwsLP/AABEIAMIBAwMBEQACEQEDEQH/xAAcAAEAAQUBAQAAAAAAAAAAAAAAAQIDBAUGBwj/xABTEAABAwIBBggICQcKBgMAAAABAAIDBBESBQYHITFREyJBYXGBkaEjMjNCcrGywRQkNFJiY3OCkhVTk6KzwvBDZXSDhKOk0eHxJTVEVGTDCBYX/8QAGwEBAAMBAQEBAAAAAAAAAAAAAAECAwQFBgf/xAA9EQACAQICBQkHAwMDBQAAAAAAAQIDEQQhBRIxcbETMkFRYYGRocEUIiMzQtHwFVLhBkOCJLLxFjRyksL/2gAMAwEAAhEDEQA/APcUAQBAEAQBAEAQBAEBYlrI2mz5I2nc57WnsJV1Tm9iZlKvSi7Skl3ooqMoxMbje9oZvvfsttUxpTk7JGdTGUKa1pTViw3LcJZja8Fg2kardN9h5lf2aprarWZg9KYbV11K6/Os0dVnwwG0UTnDe5wZfoFiuuGjpPnSseXV/qOmn7kG97t9y7QZ6xPNpWOjvy34Ro6dQI7FWpo+cVeLua4f+oKM3apFx7dq/O46aN4cAWkFpFwQbgjeCuBpp2Z70ZKSundFSgkIAgCAIAgCAIAgCAIAgCAIAgCAIAgCAIAgCAIAgCAolfhF1KV3Yzq1FTi5M5LOrLDo2hrT4R+u/wAxnNzn3FenhKCk7vYj5bSeNmla+b8kcUTfWdvPyr1D5x5k4za1zhve1za++yWV7k3drEBxta5seS+0jZ6yhF2EAUkHUZlZYLJBC8+DeeLfzJNw5j67c68/HYdSjyi2rbuPodB4906nITfuvZ2P+eJ3q8Y+wCAIAgCAIAgCAIAgCAIAgCAIAgCAIAgCAIAgCAICl7wNpspSb2FJ1IwV5Oxo8s5wQs4pddwOtrQSR07utdlDC1JZ2PE0hpOgkop5nDZcrxNLjbfDhAGKwOr/AFJXrUKbhGzPlsXWVaprIwFqcxCEhCCUAQFTHkEFpsQQQdxGsFGrqzJjJxkpLaj0enzspnWBeWk28Zj7A7r2XhSwNZdB9zT03hJWTlbuZu45A4AtILTrBaQQRvBXK007M9SMoySlF3TKlBYIAgCAIAgCAIAgCAIAgCAIAgCAIAgCAIAgKJX2F1KV3YzqVFCLkzks6ssGMBrD4V42jzGc3OfcV6eEoKTu9iPldJ42Ucr+8/JHEkr1D50hCQgCAIAgCAm6EBSDos0MsmKURvPgZDax8x52OHXqP+i4cbh1OGstqPa0NpCVGqqUn7svJ9f38T0ReIfbBAEAQBAEAQBAEAQBAEAQBAEAQBAEAQBAEBiVztg6VrSRwY6WUUebZxzYqmTmIaOYAAeu693DRtTR8Vjpa1eXgaxbHGEJCAhALoAhIuhAQE3QFQKkg9eopccTHfOY13a0FfMzjqya6mfpdCevTjPrSfii+qGoQBAEAQBAEAQBAEAQBAEAQBAEAQBAEAQGHlEagekfx2Laj0o87SCyjI81ziiw1MnOQ4c4IHvuvcw7vTR8XjY2rS7TWrY5QgCEkIAgCAIAgJBQgrjaSQBrJNgByk7AjaSuyYxcmktrPYKWLBG1vzWtb2ABfMzlrSbP0ulDUhGPUkvAuqpcIAgCAIAgCAIAgCAIAgCAIAgCAIAgCAICiaPE0g/7FTF2dzOtSVSDizis6sllwxAeEYNg89nNvt7yvWwtVLLoZ8bpDCyTs1mvNHHL0TxxdAEBCAXQBCSLoAgJuhB1+ZmQHOeJ5QQxuuMEWL3cjrbhtHPZedjcSkuTjt6T6LQ2jJOar1FZLYut9e5dB3a8g+sCAIAgCAIAgCAIAgCAIAgCAIAgCAIAgCAIAgLc0LXizgD7ugq0ZOLujKrRhVVpq5oq/NCCUl13scdpaW6+kWXXDHVI5ZHk1dBYebum14fYwBmGz88/8Df81r+pS/aYf9O0/wB78EXG5iRcskvVgHuVf1GfUi6/p6h0yl5fYtuzMgErGY57OZI48aPax0YHm/TKn2+pqt2XR19vaR+g4dTUdaWxvaui3Z2kDNWn4Fz/AAhc1zxrf82RzeQbgnttXWtl+IstC4VQvn49tjLOadMJWtwOLSyRxvI/a10YGw/SKz9trard/Lebfo2EU0tXofS+wy25p0g/ku2SU/vKjxtb93kjVaHwa+jzf3Lrc2qUfyLOsuPrKq8VWf1Gi0ZhF/bRfhyLTsN2wxAjYcDSR0XVJV6jVnJmsMFh4O8aavuM9ZHUEAQBAEBbndZjjuaT2BAfPGRBWSwMlblCtaXX/l5n6wSL+PzL16OAVWmp3tfsPnsXpl4as6Wre1unrV+pm1Y7KTfFyjUH0y53rJVnot9El4GK/qKHTB+K+yLzcqZXb4tcD6UcR9cZVHoufWvM1X9Q0OlS8F9zPpss5bLbieB4+lHAP3QsJ4GcXZ28TtpaWo1I6yv4F8Zy5cb5lK/pjZ7pQsvZZ9XmjdY+i/q8mVtz1yw3x6Wld6MU1+6UqHhp9RdY2l+5GNNpcqYpGsnpYcRkYxzWySxuGMjkcDyG6xlDV2nRCopq62HsCoXCAIAgCAIAgCAIAgCAIAgCAw5flMf2U3twLRcx716mMvmx3S4xMU/JZfSqO6aRW+td3AovlPe/9zMuT5RH9lN7cKouY969TR/MW58UZaoahAEAQHj2lzSdVUFY2mohEAImve+RhkJc8mzQL2AAA7eZSDhWaZMpOcA6VrQTa8cUAt2sKlWIzL8+kitO2rl+6Gt9loV9TsKa3aa52kOsBuKmr/Tvt+EuspcLBSudVmXpFq5JmsmldLBK17C2RrLscWOwua4C+23NYlUaLJlnMgfEIfRd7bl9HgX8CP50nwemH/rKndwRvgF1XPLuThU3IubnIw4h9L3BceI5yPZ0dnTe/wBEbDCue532IwpcWPIs6hjyvG3fXUzfYC8vE89n0GC+VHd6n0uuY6wgCAIAgCAIAgCAIAgCAIAgMOX5RH9nN7UKuuY969TGXzY7nxiYjvkk3TVftZFp/cj3cEZ/2Zf5cWZkvyiP7Kb24VmuY969TV/NjufGJlqhqEAQBAfP+l6Jrsqy4gDxIdrQf5MbwtI7Cj2nEOoIz5rOoW9SmyIuzUSbT0n1rYxLEuxVlsLR2nS5i+Wj5jIfwxuPuWTNju8x6f4hB6F+1xXvYWdqMV2HxOkqOtiqj7fQ6EUq35Q4fZ11E/BU5Qr7OjZZJisHDnB9a568rtM9LAQ1VJGfgXPc9CwwJcWPGa7j5fgH85wjqEzQfUvNr85nu4VWpx3H0wsDpCAIAgIe6wJ3C+pAeRu06xOv8HoauS29zG6+fDisrxpylzU2UnVhDnSS3sxjpnq3eTyU8faTyEfsmrRYWs9kH4GEsbh47ai8UY0ulPK7vJ0VIz7Rz32/vAtFgK7+nzRi9KYVfX5P7GPJn3lx41Ghi9GO9u0uWq0bWfV4mL0zhlsu+4pZlPLsgu/KMTQfzcEOodUQUfp807Non9VptXjF+RZmo8pyeUytVj7LHH3teFZYDrl5FXpXqh5/wa7LWQZhTyvfX18rmRveA+d5Di1pNiCTuSeCjGLd3kKekZzmo2Vmz3zNWr4agpZfzlNA/Xtu6NpN+1eceubRAYk3l4/Ql9cauuY969TKXzI7n6GFJ8jn/tf7SVaL5sf8eCMX8if+fFmbL8oj+ym9uFZrmPevU2fzY7nxiZaoahAEAQHgWlf/AJrN6MP7Nq1jsM5bTlJ4HMcWyNc142te0tcOXWDrHIrFYyTV0zmX7T0q5mWJtirIvDadFmY6zwdzKk9lPKfcs2anp2YzPiFP9k3vXr0HanHcfK4yN68950bYlrrHPqFfBJrEahk0LNZ6FlVeSOjDRs2ZmFY3OywwJcix4pkccJnHCP5wld+B73D1Lgq7T3KC9xbkfSqxNggCAIAgPmLNOHgqitg2CKctA6HvZ+6F7OipZSW4+b09H3qct64HSYV6x8/cYUuLjCouLmzyfrZ0H/Vc1XKR6GGd4bjKwLK50WLNZBjje35zHN7WkKss00XhlJM7XRPVcJkWjduiwfo3uj/dXgn1J1qAxJ/LxejJ+5/krrmPu9TKXzI7n6GFN8jqP7X7ci0XzY/4+hjP/t5/58WZsvyiP7Kb24VmuY969TV/NjufGJlqhsEAQBAeAaVZS3K8xGogQkHcREwhax2GclfJnOZZys+qmdNNh4R2G+AYRxWhosOpWbuZ04KEdVHHmRTcapaldqUNloqxvc2DYOtt+D1p7KOc+5UZoeu5kj4hTfYx+yCvUpP4cdx81iV8ae9nSNar3MbFYalxql6lbr6lSbyNaKtIy7LG51WJDUuLHiGY/Hzkp+eerd/dyu9y4am09qnzV3H0mszQIAgCAID5xkg4LL+UYvnSPl/G8Sf+xenoyVqkl2Hg6fj8GMup8V/BusK9q58tcYUuLk4VFwZuS/GI3i/Z/usK2y53YJ+84mywLmuelYBiXFjb6FZB+THRD/p6qphtutJjt2PC8WStJo+lg7xT7DvVUsYc5vPGBtDZHHmbxQL9JPcdyuuY+4yk/iRXY/QsCIuiqIh4xMo1/WAuaejj9xV72lGW7yM9XWhOC25+efqVOmxGOZgc5oa9rg0Xc0OwknDvBZYt26zuUWteD/Py5OtratSOas1424WzRc+Hk+LDO77scfdI5pUai6WvzcXdV9EW/BcWgZ5j4sTAPrJ8J7GtcO9LQ6X5fyRrVOiK739kyrHMPMhPRK9vZxNaWh1vw/kN1lsS8X9iDXEeUimaN4aJQejgyT2gJyd9jXDiRyzXOi158LvyPn3SrWsdlefC4bIdvFPkWch1qyVsmW1lLNHLY1IOebJbaqli/G5jtoUA67R3ktlTXxU5Lmxysqo3FlsTWvpZmki/LrUPYSj0r/8AL6+naBQZT4jQAyOppwWgDY3FxrDoarxrzjsZjPC0pu7iWnUWX4PHp6KqbymnlEbunjub3BarFS6Tnlo6m9jaMSpz6lph/wAQyfWU4vbFhxMJ3B7g1pOo8q0WKi9qOeWjZdEvzzM/JmkWgeReVzPtIn6uttx3q7rRaMo4OrGV7HTUOXqabyNRA87mzMJ7L3Vbou4SW1GyG9SVPEdEzceXoDuZUP7Y3D3rhmezHYfSCoXCAIAgCA8Bzzh4POl+6eFruyED1xLswMtWsu255ml6evhn2NP09TccCvb1j5VU11E8Eo1i3JjglGsTyZcgbZwP8a1SbujWlHVmmbKy5rno2FkuTYq0UxPx5RiZIY2trTJZrGOPho2m4Lrjzd3IvNqNKburntUVKVONnbI74ZNv481Q/wDrBF+yDVTlOpL833L8jlnJvvtwsZFNSsjvgGs7SXOe51tmJziSetVlJy2l4QjDYRUUjXnEQQ4C2JjnRutttdpFxzHUpjNxyKzpRm7vb1ptPyMGbJJxYmPBcdpezC8gcnCRFru261VbKzX28HdcDnlhM7p59qz8Y6r8blsmoj+eR9yqaB+pJ7SfDl+W+64EfHh1+Ul/8y4iPLhvZzWl3IGP4N55+CmDD2XR0OlP1XirkrF52az32fhLV9TMGVor2e4xnZaZrodfMXAA9V1nyUujPdmbe0U/qdt+XHb3GWJBa41jeNazN7nh2mjMSeprPhVGBIXxtbLHiDHBzBhDgXWBBbbVt1c6ki55PUZGqqd1pop4wDrLmPDbelsKlXIdi7kTNqqrXEUkT5S3xiCxjW33ucQArMHc5E0QTvPxiogjsbFsHxh4O4nUGntUEXO+zR0fx5PqW1EUkskjWOaGz4CAXAXcMAFja4132lLC53zMpu86In7N7Xe1hUapOscrlzSBNBfDkuvcPnO4JzenwBkTVGseUaR9I0mUIBA6OKNrZmvLQJeEDmteLHFbVxvmqyVg2aHMTKEUVQ59TSw1UXBOaY5sNgXOYQ4XaeMA0gdJRohM9FpaHN+sNnxSUUp1eWkjjvzEOMY+8AozROR0NLotMDXfk+vnY17RYTxsnaBY2LDGWYdu0bdW2ya7IdOL2osaP9GM9BlH4TNNBJE2F7GCMSNeXuI1lpFgLX5Sok7lkrHqSqSEAQBAEB4hpdj4POCgl5JImx/eEkjT3StW2HdqsTlxsdahNdnA2hC9u58tYghRcmxh1OVII/KTQt9KVjT2XVHUitrNY0KktkW+41VTnlRM1GYOP1bJH94Fu9ZvFU10m8cBXf0mLUaT6YeJHO8+ixg73X7lyvFQ6D0Y4Go9rRqanSo8+Tp2DcXyuf3ABZvFdSNVgF0yOx0B5ddUVle6XA2SZtO/Cy7R4MPZxQSTsIuuacnJ3Z204KEVFHtiqXIPIgIOwoCeVASgLcsLXCzw1zdzgHDsKlNrNESipKzRhOyQwDwZfFyWieQ39Gbs7lpysunPf99vmYezQXNvHc8vDZ5GC/Ijmm8fBnl4uOjeTvc6LinratOWT2348fuYPCyjnG3nF97jk/8A1MCpEzXHHwvOZI2VI6AYbOHSWqyjCWy3jbjl5lXOtDbfvWt4atn4ow6pjKiN8UsbZGOGF7YJQTbnacLx1a1WVG2d7b165ovDE62Vr/8Ai0/FOz8mcfW6NqRzgYJ5qeXzRMNh+jjDX9jlGpPqvuz4Gir0m7Xs+p5cbHNU2bkvGfHN4VkksZccbS50cjmF2O5Ostv17V10sE6tNTT7jzMXpmGGrulOLdrZrtXV/JsIMrZVptkkkjBvLakH8V3LOeCqx+nwNqOmMJU2Ttvy/jzNlR6U5mHDVU8bj9DHAbdDsV+5c0oNZM9GM4zV4u67Do6HSbRP8pwsJ+nHwg6sFz3KtmWN22roK0YS6knBHiScFI63O14uOxQDm84c3MjU4Jm4KlJufAzOjJO9sQvi6mqVfoJPK8u1lIH2oHVUjb63VDI4xbkw2s49YCkg9M0EmpeyWQyH4CC6NsRuRw4wOL2E6gLOcCAdZ5NSpIuj1tVJCAIAgCAIDxT/AORzXMdQTs1GN8wva9ngxPZ7LlKbTuisoqScX0nlX/2TKNQbMkncSbWgZhN9thwYvsWrxFV9JzxwVCP0+pkxZpZWqRrgrHD68uj5frSFRyk9rNowhHmpLuNxRaHMoPtj+DxDlxylxH4AR3qti+sdBQ6C3ajPVauVsUPqc53uU2IudDQaFaFnlDUSn6cgYP1AD3pZC7NzFmRkmmHGhpBb/uHNlNufhCUIzKmZw5JDSyJ1PI0a8NPCJADyeILDpuhNjHkz1bH8l+EkfNqSySPtJLx1G3MoJNpk/SLC6wqWOiPK5vhWd3GHYUsLnV5PyhFPGXwSMkjJIxRuDhcDWDbYRuQGVuUElSAIAgCA1mUamOMkyvjYN8j2sHaSrxjKWxXM5zjDOTS3mrqK6CTzHT7iynfK3qkthHatYxqR6bd/oYTlSqbY63dfz2eZqKmu82I8G75lRVRz6vsG8K63MMPUt4rpkr9qVvPL1OST6IO3Y2peXvPuVjlciR3icQNRnqdjSyw+ESeadbejkXp4KXwlft4ny2m4v2uTSytH/ajNLV2XPHuWpoGuFnta4bnNDh2FGlJWaNKdWcHeDafY7GRWZk0covwfBkjbC4x/q+L3LyJUYN7D7CnjKySd77znq3RmR8nqDb5szP3mn91ZPDroZ1R0g/qj4GjlzSliqIG1jI3RzTxxF8bwS4OcLi4s4HDfXZYVKcoLM7KOIhVdo7Trs3dGsELOHqi2VuHhML2F4Yy2K2DY6w3glc51mZmjndW1lU+OmbBTUULA600D5n2c4iNup7QCcLjq1C1te1GkgmeoZOqHPZ4QNxjUSzEGu5wDs6Lm28qhYy0AQBAEAQHJ6Q8125RpmxO1OjlbIx13bRqcw25HNLm35Lg67WQHklBHlTI1RwVOx8tO9zi2KRokifa5IjcCLPLR5uEk+YVKIZ1cemOm4MF9NUCbzowYy1jhyYyQT1tB5lfVZTXRqqzTLKfIUsbRyGWVz+1rQPWp1CuuaKs0o5RfskijG6KFo1biXEnsIU6qI1pM3eT9J8Bj+N00z5fq5nVEb+ctkdxOjWqNF02WpdKzm8WlooY9xfJiv9xjW+tQTmad02UKyQyR0cYkdtfBRPiD9xc82xdJJUEo2VLmFlWbxy2IH50rGdzAT3oSbij0Nvdrqam/MyN8n6z3e5BY9HzPzYjyfTmGEvILy8l+G5cWtGxoAGpoQG4qaqOMXlexjd8j2sHaSpjFy2IrKcY5yaRr584YsJ4EuldY2McUsjL8hdI1uEDnurujJbct5msRTk7Rz3JteOw8cqtL+UZfIQ08Y+jDNUOHWXAdymNKUtib7i060Ic6SW9pGuny/luoBLp6hrCD4hgpbDmLAHLZYSp+3xOd4+h+6+49SzSpHzZIp5nyVU87qdrgx9XLGHutqDi0gu+8SVjCaulkl12uaVab1XJXb6Fe3dlbzJo6OMO8JI2nlO1sdJHSucd3CSh7n9Ict5a1sldb78LW70clPk72lLVfVqqN+93v3M3P5EhPjh0v9IlknH4XktHUFz8rLoy3ZHZ7PB7Vfe2+JmQQNYLMa1rdzGho7AqNt7TZRSySOAzZhvTk76irP+KmXrYeVqaPldJw1sTJ7uCM6SlXWqh5U8OntRjPo1oqpzSwq6Dd07OI30R6lwzfvM9+ivhx3IqLFFy+qczncPD0A/8AKxfhYSsMS/cO/R6+I9x3lDGWxRgHYxg3eaFwHrF1rMOsAa9uraoJRm08t+S1kJL11BJN0AugJQBAW5QgMWqomSNLZGtcxwsWvaHBw3EFSVueVZ36HGyOdLk55hlOsxSOc+J/MCblneNwCltt3uElaxp6LRBVuPhXwRj7R7z2NAHelxZHQ0GhuIa5p3uP1UbI+91yoJOiotGlBHtiMh3zSPf+re3cgOhoch08I8DDCz0ImN77IQbGKMISjGyxXfB4sYZjN2tAuGAYjbE91jhaOU2K0pU+Ulb87jHEV1RhrNdn/L6F2mLEKqUB3C00bDrHARuqD1SOcGn8Kl8nF2s79uXl/JSPK1EmpJLsz8728iv8i4vLT1Un9dwAP3YQ1Rytuaku6/G5bkL86TffbhYvU2RqeM4mQxB3zsAc49LjrUSqzlk2XjQpxd1FXL+UfIyeg71FZmp8+Zst+LN9J/tuX0mBfwF38T4zSz/1cu7gjp4I/A/dd70qvNk4ZXjF/m07/Rn/AMnov6PH6l82fZG5qmBxIcAWnaHAEHqKlNrNFZRUlZq6NaclNb5F0kJ3Ru4n6N129gW3LN89J79viszm9kjH5bcd2zwd15EcJUM2tjmbvYeBf+F12ntCWpS2Nrfmvv5DWxENqUl2ZPweT8Uczmcy9Ew2td9QbHaL1Ep9666TtFHj4xa1aT/NhtXxLdSOJwLToVZSKOmZtMziD+OVYzfvHdRj7iKyxVuXscfnqbVdAPp1LvwQX96yru8TtwKtNnoUepoG4D1LjPSJe7UgReojt6veqlzJugCAm6ArQEICiRAQrFSEAQBAQgCArh5elVZKLhQk1k2R2gl0DnQSE3Jitgcd7ozxT02vzrdV21aa1l27fHaccsHFPWpNwfZse9bPXtLX5Qmi1VEeNn52mBd1uiPGHVdTycJ8x2fU/vs4EcvVpfNjdfuj6x2+FzMpcoRytvE5rgNtjsO4jaD0rKVOUHaSsb060KivB3Kcoy+Cf6DvUosaXPDc0qa9K0/Sk/aOXu4OdqK7+J8jpWk5YqT3cEdTDDaF3ov9RUVZXbNMJC0Ejr9Gb/8AhFEOX4NH7K8Kx9Xc3tQ2xvyFAWroCANaA8qzTz6pY4mwT8JG5jnjGW443YpHO2tuRt5R1rshNJWPJxGFnKblHM7ijq45m4oXxyM+dG9rx3LZSOCUHF2aLrmKyZm4mRTt4vWs5vM6aK90rLVW5pY4fPcfH6Iboq93+HWdV+6deDWb/Os7sSrnsdwfJqUMlGVQO1HpVS5lXQE3QC6AuoCEBRIgIurFSEAQEIAgF0BVG+w61FhcGRTYXZSXIQUkoDArMlxyHFYsl5JIiY3jrG3oNwtYVpRVtq6nsOerhac3rbJdayf8990YNV8IjY4OwzRkEYtUUjQeUjxXW5rKz5OSusn4r7lY8vBpO0l17Gt/Q+62481zLsKJpcQAHzayQAPCv5V3Yd2po8nHxviH3cDOrc5aSJj2Pnj4SzhgZeR2sarhoNtvKoqVY32l8Ph6luazsdHT7ZKouani9S8yx7tzsLqpYoMQ3IQTa2zV0KSLnAZdzApKgl3B8HIbnHAeDJJ5SPFJ6QtDO5w+UNG9XTu4ShlxkbMLjTygbsQNj2hSnYhpSVmb2kzgkp6Z7p5XCoZJExsGVWw0rpGvID3Mnj1PaLk47ag03Gwq6qyuYTwVOSusjY5M0h0peY6kmnlBscZZNFe3mzREtI5zYKzmmYLDThltOvpahkrQ+J7HsOx0bmvaesJco1bacZngL5TpRupqs/iaGe9UqbDqwvSdS2RZHUVOdqUMsjPyaeKen3BULGaChJIKAlAXkBCAolQFKsVF0BF1FxYWKXJsTh50IeRBCkXIQBAQgIQEFAY1cwmN9hc4XWAtrNtgQg8JyNmhXtkuaam1SYmGtdJIY7OxcRjH4RfnF1faRkmdXlPNCpqpZX1NU6NkuHHDSDg2FrWgNDi4kv2Db2IiGzt836XgIIoGXwRtaxt9ZwjULlCL5nRB6oaE4kAuhBgtOpaGTILQpILFXSMkYWSMa9p2hzQ4EdB1KLE3OHy1ozpZLmHHA76vxOth1DqspzJucdU5lZQonmSke530qaQxPIHzmE6+i5S4aT2l3N/LNRUV7fhxPCxQOYMcYhfZ00Y4wsLm7tySd0RCCjex6pAwqpcyXR6lVlkbDJ7OJ1lULGVZCSqyAIC7dAQgKXi6AjAgJwhASgCApKsUZRdCSEBCAICLoCklCChyEFjglKJZSYQpK2Mijp+U9X+ahslRMsNUFrE2UCwIUgwG7FczaJUkWCCwslxYtupwVBNiy3J7C8FzWFw1tLmhxad4J2KrLozHQEbR2KLk2Lb2hGEZlI3iDr9aqWLtkAsgFkBUgCAhAEBCAIAgKXKxTpLaEhAQgCApQggoCCEBSAgYsgMyEcUdCgsVoAgIdsQGABqVzMWUgWQWJAUEkoCYhxwqssjNUElL4wdoUEktbYWGxASgIQBAEAQEIAgCAhAEBBUpkNFsqSCEAQEICEICAhAUhCWShBlw+KOhQWK1BIUkEO2HoQGA0qyKEqQEBNlBIQEw+P8AxuVWSjMUFggCAIAgIQBAEBCAIAgIQBAQgKXqUQygqSCEAQAoQQgCApQllJUEmbD4o6FBJWpAUAIDDqhrUkFtqsirJUkEqCQoBVB4/wDG5QyyMtQSEAQAoCEA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ttp://pccomprepairinc.com/wp-content/uploads/2012/11/14231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6874"/>
            <a:ext cx="65151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1337322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chemeClr val="tx2">
                    <a:lumMod val="75000"/>
                  </a:schemeClr>
                </a:solidFill>
              </a:rPr>
              <a:t>Packets Switching </a:t>
            </a:r>
            <a:r>
              <a:rPr lang="en-IN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4343400"/>
            <a:ext cx="15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181600" y="4858871"/>
            <a:ext cx="15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939615" y="5638800"/>
            <a:ext cx="15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045137" y="3944190"/>
            <a:ext cx="15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110753" y="4325190"/>
            <a:ext cx="152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772400" y="274320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077200" y="2615184"/>
            <a:ext cx="128016" cy="128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107680" y="3048000"/>
            <a:ext cx="114300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305800" y="2705100"/>
            <a:ext cx="114300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343900" y="2933700"/>
            <a:ext cx="114300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620000" y="2514600"/>
            <a:ext cx="914400" cy="762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7467600" y="2286000"/>
            <a:ext cx="1295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00" dirty="0" smtClean="0"/>
              <a:t>A transaction breaking into packets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327090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2153 -3.7037E-6 C 0.03108 -3.7037E-6 0.04306 -0.07152 0.04306 -0.12939 L 0.04306 -0.25856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1294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4 0.01921 L 0.03264 0.01921 C 0.00955 0.01921 -0.01736 -0.04537 -0.01736 -0.09769 L -0.01736 -0.21412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16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57 -0.45 C -0.04844 -0.40416 0.00972 -0.36389 0.08281 -0.36203 C 0.14097 -0.35833 0.18871 -0.38032 0.18975 -0.4081 C 0.18975 -0.43518 0.14305 -0.46088 0.08385 -0.4625 C 0.05434 -0.4625 0.02778 -0.45926 0.00868 -0.45 C -0.01893 -0.43727 -0.03525 -0.41689 -0.03525 -0.39305 C -0.03525 -0.38032 -0.03038 -0.36759 -0.0217 -0.35648 C -0.00191 -0.33287 0.03715 -0.3162 0.08194 -0.31412 C 0.13437 -0.31088 0.17725 -0.33078 0.17725 -0.35439 C 0.17812 -0.38032 0.13524 -0.40254 0.08281 -0.40578 C 0.05625 -0.40578 0.03246 -0.40254 0.01423 -0.39467 C -0.00955 -0.38217 -0.02466 -0.36203 -0.02466 -0.34189 C -0.02466 -0.33078 -0.01997 -0.31967 -0.01233 -0.30856 C 0.0059 -0.28865 0.0401 -0.27222 0.08107 -0.2706 C 0.12882 -0.26828 0.16684 -0.28703 0.16684 -0.30856 C 0.16788 -0.33078 0.12951 -0.35115 0.08194 -0.35277 C 0.05816 -0.35439 0.03628 -0.35115 0.01996 -0.34352 C -0.00191 -0.33287 -0.01424 -0.3162 -0.01424 -0.29583 C -0.01424 -0.28703 -0.01042 -0.27592 -0.00382 -0.26666 C 0.0125 -0.24838 0.04375 -0.23356 0.08003 -0.23194 C 0.12291 -0.23194 0.15712 -0.24629 0.15712 -0.26666 C 0.15712 -0.28703 0.12396 -0.30532 0.08107 -0.30694 C 0.06007 -0.30694 0.0401 -0.30324 0.02587 -0.29768 C 0.0059 -0.28865 -0.00591 -0.27222 -0.0066 -0.25555 C -0.0066 -0.24629 -0.00191 -0.2375 0.00382 -0.23009 C 0.01805 -0.21134 0.0467 -0.19884 0.07916 -0.19884 C 0.11719 -0.19699 0.14878 -0.20972 0.14878 -0.22801 C 0.14965 -0.24629 0.11823 -0.26273 0.08003 -0.26504 C 0.06111 -0.26504 0.04288 -0.26273 0.03055 -0.25555 C 0.0125 -0.24838 0.00208 -0.23356 0.00208 -0.21898 C 0.00208 -0.20972 0.00486 -0.20254 0.01041 -0.19537 C 0.02396 -0.1787 0.04878 -0.16782 0.07812 -0.16574 C 0.11319 -0.16574 0.14097 -0.17662 0.14097 -0.19328 C 0.14201 -0.20972 0.11423 -0.22453 0.07916 -0.22639 C 0.0618 -0.22639 0.0467 -0.22453 0.03524 -0.21898 C 0.01892 -0.21134 0.00972 -0.19884 0.00972 -0.18426 C 0.00972 -0.17662 0.0125 -0.17106 0.01719 -0.16389 C 0.02864 -0.14953 0.05156 -0.14027 0.07812 -0.13842 C 0.10955 -0.13634 0.13437 -0.14745 0.13437 -0.16389 C 0.13437 -0.17662 0.11041 -0.19143 0.07916 -0.19143 C 0.06284 -0.19328 0.04878 -0.18981 0.03802 -0.18588 C 0.02396 -0.1787 0.01528 -0.16782 0.01528 -0.15463 C 0.01528 -0.14745 0.01805 -0.14189 0.02291 -0.13634 C 0.0335 -0.12361 0.05434 -0.11412 0.07725 -0.1125 C 0.10573 -0.11088 0.12882 -0.12176 0.12882 -0.13472 C 0.12882 -0.14953 0.10573 -0.16018 0.07812 -0.16227 C 0.06475 -0.16227 0.05156 -0.16018 0.04184 -0.15463 C 0.02864 -0.14953 0.021 -0.14027 0.021 -0.12754 C 0.021 -0.12176 0.02396 -0.11643 0.02778 -0.11088 C 0.03715 -0.1 0.05538 -0.09051 0.07725 -0.09051 C 0.10191 -0.08889 0.12291 -0.09814 0.12291 -0.11088 C 0.12291 -0.12176 0.10295 -0.1331 0.07725 -0.1331 C 0.06562 -0.13472 0.05347 -0.1331 0.04479 -0.12916 C 0.0335 -0.12176 0.02673 -0.1125 0.02673 -0.1037 C 0.02673 -0.09814 0.02864 -0.09259 0.03246 -0.08889 C 0.04097 -0.07777 0.05729 -0.0706 0.07725 -0.06852 C 0.10017 -0.06852 0.11823 -0.07777 0.11823 -0.08703 C 0.11823 -0.09814 0.10017 -0.10879 0.07725 -0.10879 C 0.06562 -0.10879 0.05538 -0.10717 0.04878 -0.1037 C 0.03715 -0.1 0.03142 -0.09051 0.03142 -0.08148 C 0.03142 -0.07777 0.0335 -0.07222 0.03628 -0.06852 C 0.04375 -0.05787 0.05903 -0.05231 0.07639 -0.05 C 0.09739 -0.05 0.11319 -0.05787 0.11319 -0.06689 C 0.11319 -0.07777 0.09739 -0.08495 0.07725 -0.08703 C 0.06666 -0.08703 0.05729 -0.08495 0.05052 -0.08148 C 0.04097 -0.07777 0.03524 -0.0706 0.03524 -0.06134 C 0.03524 -0.05787 0.03715 -0.05393 0.0401 -0.05 " pathEditMode="relative" rAng="0" ptsTypes="fffffffffffffffffffffffffffffffffffffffffffffffffffffffffffffffffff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937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3333 L -0.10417 -0.03333 C -0.13976 -0.03333 -0.18333 -0.11712 -0.18333 -0.18495 L -0.18333 -0.33634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151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255 C -0.00382 -0.02153 -0.00695 -0.03959 -0.01337 -0.03959 C -0.02066 -0.03959 -0.02309 -0.02153 -0.02552 -0.00255 C -0.02865 0.01851 -0.03108 0.03935 -0.03906 0.03935 C -0.04636 0.03935 -0.04861 0.01851 -0.05191 -0.00255 C -0.05347 -0.02153 -0.0566 -0.03959 -0.06389 -0.03959 C -0.07014 -0.03959 -0.07344 -0.02153 -0.07587 -0.00255 C -0.0783 0.01851 -0.08142 0.03935 -0.08872 0.03935 C -0.09583 0.03935 -0.10139 -0.00255 -0.10139 -0.00232 C -0.10382 -0.02153 -0.10625 -0.03959 -0.11337 -0.03959 C -0.12066 -0.03959 -0.12309 -0.02153 -0.12552 -0.00255 C -0.12865 0.01851 -0.13108 0.03935 -0.13906 0.03935 C -0.14636 0.03935 -0.14861 0.01851 -0.15104 -0.00255 C -0.15417 -0.02153 -0.1566 -0.03959 -0.16389 -0.03959 C -0.17014 -0.03959 -0.17344 -0.02153 -0.17587 -0.00255 C -0.1783 0.01851 -0.18142 0.03935 -0.18872 0.03935 C -0.19583 0.03935 -0.19826 0.01851 -0.20139 -0.00255 " pathEditMode="relative" rAng="0" ptsTypes="fffffffffffffffff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6">
                    <a:lumMod val="75000"/>
                  </a:schemeClr>
                </a:solidFill>
              </a:rPr>
              <a:t>Mobile Networks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Mobile networks have evolved from being very basic to what it is now and what it would be in the future</a:t>
            </a: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This evolution is clearly categorized into generations</a:t>
            </a: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Each generation has a specific technology attached to it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Light at the end"/>
        <a:ea typeface=""/>
        <a:cs typeface=""/>
      </a:majorFont>
      <a:minorFont>
        <a:latin typeface="Light at the e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2664</TotalTime>
  <Words>803</Words>
  <Application>Microsoft Office PowerPoint</Application>
  <PresentationFormat>On-screen Show (4:3)</PresentationFormat>
  <Paragraphs>115</Paragraphs>
  <Slides>41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Light at the end</vt:lpstr>
      <vt:lpstr>The Great Escape</vt:lpstr>
      <vt:lpstr>Times New Roman</vt:lpstr>
      <vt:lpstr>Wingdings</vt:lpstr>
      <vt:lpstr>Office Theme</vt:lpstr>
      <vt:lpstr>Introduction to Mobile Computing</vt:lpstr>
      <vt:lpstr>What is Computing</vt:lpstr>
      <vt:lpstr>Computing</vt:lpstr>
      <vt:lpstr>Computing</vt:lpstr>
      <vt:lpstr>Networks</vt:lpstr>
      <vt:lpstr>Networks</vt:lpstr>
      <vt:lpstr>Networks</vt:lpstr>
      <vt:lpstr>Networks</vt:lpstr>
      <vt:lpstr>Mobile Networks</vt:lpstr>
      <vt:lpstr>Mobile Computing</vt:lpstr>
      <vt:lpstr>PowerPoint Presentation</vt:lpstr>
      <vt:lpstr>PowerPoint Presentation</vt:lpstr>
      <vt:lpstr>Mobile Communication </vt:lpstr>
      <vt:lpstr>PowerPoint Presentation</vt:lpstr>
      <vt:lpstr>PowerPoint Presentation</vt:lpstr>
      <vt:lpstr>Mobile Hardware </vt:lpstr>
      <vt:lpstr> Mobile Software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Generation of Mobile Networks</vt:lpstr>
      <vt:lpstr>Generation of Mobile Networks</vt:lpstr>
      <vt:lpstr>Generation of Mobile Networks</vt:lpstr>
      <vt:lpstr>Generation of Mobile Networks</vt:lpstr>
      <vt:lpstr>Wireless Networks</vt:lpstr>
      <vt:lpstr>Cellular Networks</vt:lpstr>
      <vt:lpstr>Wireless Networks</vt:lpstr>
      <vt:lpstr>Mobile Computing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mx</dc:creator>
  <cp:lastModifiedBy>Carol</cp:lastModifiedBy>
  <cp:revision>250</cp:revision>
  <dcterms:created xsi:type="dcterms:W3CDTF">2006-08-16T00:00:00Z</dcterms:created>
  <dcterms:modified xsi:type="dcterms:W3CDTF">2021-02-05T09:37:47Z</dcterms:modified>
</cp:coreProperties>
</file>